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浩 孔" userId="32201367-dade-44fe-8a7f-d4997fb3bfb5" providerId="ADAL" clId="{3DDB11FC-B88A-4DA1-BDFC-184DD4A6F7B8}"/>
  </pc:docChgLst>
  <pc:docChgLst>
    <pc:chgData name="浩 孔" userId="32201367-dade-44fe-8a7f-d4997fb3bfb5" providerId="ADAL" clId="{60FB62ED-2F41-4BDD-964B-63F1A436D91A}"/>
    <pc:docChg chg="modSld">
      <pc:chgData name="浩 孔" userId="32201367-dade-44fe-8a7f-d4997fb3bfb5" providerId="ADAL" clId="{60FB62ED-2F41-4BDD-964B-63F1A436D91A}" dt="2019-06-04T01:44:50.479" v="20" actId="1076"/>
      <pc:docMkLst>
        <pc:docMk/>
      </pc:docMkLst>
      <pc:sldChg chg="addSp modSp">
        <pc:chgData name="浩 孔" userId="32201367-dade-44fe-8a7f-d4997fb3bfb5" providerId="ADAL" clId="{60FB62ED-2F41-4BDD-964B-63F1A436D91A}" dt="2019-06-04T01:44:50.479" v="20" actId="1076"/>
        <pc:sldMkLst>
          <pc:docMk/>
          <pc:sldMk cId="4134264739" sldId="256"/>
        </pc:sldMkLst>
        <pc:spChg chg="mod">
          <ac:chgData name="浩 孔" userId="32201367-dade-44fe-8a7f-d4997fb3bfb5" providerId="ADAL" clId="{60FB62ED-2F41-4BDD-964B-63F1A436D91A}" dt="2019-06-04T01:44:47.238" v="19" actId="1076"/>
          <ac:spMkLst>
            <pc:docMk/>
            <pc:sldMk cId="4134264739" sldId="256"/>
            <ac:spMk id="3" creationId="{88679974-808B-45E1-A864-9492A519ED01}"/>
          </ac:spMkLst>
        </pc:spChg>
        <pc:spChg chg="mod">
          <ac:chgData name="浩 孔" userId="32201367-dade-44fe-8a7f-d4997fb3bfb5" providerId="ADAL" clId="{60FB62ED-2F41-4BDD-964B-63F1A436D91A}" dt="2019-06-04T01:44:44.238" v="18" actId="1076"/>
          <ac:spMkLst>
            <pc:docMk/>
            <pc:sldMk cId="4134264739" sldId="256"/>
            <ac:spMk id="4" creationId="{ED2ACD4B-5BC6-4626-A9E2-5053F30335CC}"/>
          </ac:spMkLst>
        </pc:spChg>
        <pc:spChg chg="add mod">
          <ac:chgData name="浩 孔" userId="32201367-dade-44fe-8a7f-d4997fb3bfb5" providerId="ADAL" clId="{60FB62ED-2F41-4BDD-964B-63F1A436D91A}" dt="2019-06-04T01:44:50.479" v="20" actId="1076"/>
          <ac:spMkLst>
            <pc:docMk/>
            <pc:sldMk cId="4134264739" sldId="256"/>
            <ac:spMk id="5" creationId="{12C1CF3D-2D64-4143-B31A-BE6BA53359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9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71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02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71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14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7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30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89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50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46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2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7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35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6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66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6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B9F77D-8C5A-47E0-8112-5CD9BE24CF5E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DD494E-69E3-4B4B-9C8F-03766AAEB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5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8D957B-DD15-4038-AB4F-BE759F40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95" y="1300785"/>
            <a:ext cx="10679836" cy="2509213"/>
          </a:xfrm>
        </p:spPr>
        <p:txBody>
          <a:bodyPr>
            <a:normAutofit/>
          </a:bodyPr>
          <a:lstStyle/>
          <a:p>
            <a:r>
              <a:rPr lang="en-US" altLang="zh-CN" sz="6600" cap="none" dirty="0"/>
              <a:t>Mole: Motion Leaks through Smartwatch Sensors</a:t>
            </a:r>
            <a:endParaRPr lang="zh-CN" altLang="en-US" sz="6600" cap="none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679974-808B-45E1-A864-9492A519E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296" y="4132809"/>
            <a:ext cx="404012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He wang</a:t>
            </a:r>
          </a:p>
          <a:p>
            <a:r>
              <a:rPr lang="en-US" altLang="zh-CN" dirty="0"/>
              <a:t>Ted Tsung-</a:t>
            </a:r>
            <a:r>
              <a:rPr lang="en-US" altLang="zh-CN" dirty="0" err="1"/>
              <a:t>Te</a:t>
            </a:r>
            <a:r>
              <a:rPr lang="en-US" altLang="zh-CN" dirty="0"/>
              <a:t> Lai</a:t>
            </a:r>
          </a:p>
          <a:p>
            <a:r>
              <a:rPr lang="en-US" altLang="zh-CN" dirty="0" err="1"/>
              <a:t>Romit</a:t>
            </a:r>
            <a:r>
              <a:rPr lang="en-US" altLang="zh-CN" dirty="0"/>
              <a:t> Roy Choudhury	</a:t>
            </a:r>
            <a:endParaRPr lang="zh-CN" altLang="en-US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ED2ACD4B-5BC6-4626-A9E2-5053F30335CC}"/>
              </a:ext>
            </a:extLst>
          </p:cNvPr>
          <p:cNvSpPr txBox="1">
            <a:spLocks/>
          </p:cNvSpPr>
          <p:nvPr/>
        </p:nvSpPr>
        <p:spPr>
          <a:xfrm>
            <a:off x="5780064" y="4140716"/>
            <a:ext cx="404012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University of Illinois at</a:t>
            </a:r>
          </a:p>
          <a:p>
            <a:r>
              <a:rPr lang="en-US" altLang="zh-CN" dirty="0"/>
              <a:t>Urbana-Champaign</a:t>
            </a:r>
          </a:p>
          <a:p>
            <a:r>
              <a:rPr lang="en-US" altLang="zh-CN" dirty="0"/>
              <a:t>Champaign, IL, USA	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C1CF3D-2D64-4143-B31A-BE6BA53359D6}"/>
              </a:ext>
            </a:extLst>
          </p:cNvPr>
          <p:cNvSpPr txBox="1"/>
          <p:nvPr/>
        </p:nvSpPr>
        <p:spPr>
          <a:xfrm>
            <a:off x="1758480" y="5383601"/>
            <a:ext cx="442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Presenter: Hao Kong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426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ECEC4-5A38-459C-B9AE-1BC9DE35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E5AD07-F872-4ED4-B7F7-99EA408399B7}"/>
              </a:ext>
            </a:extLst>
          </p:cNvPr>
          <p:cNvSpPr txBox="1"/>
          <p:nvPr/>
        </p:nvSpPr>
        <p:spPr>
          <a:xfrm>
            <a:off x="1846555" y="2214694"/>
            <a:ext cx="92594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Preliminary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System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Evaluation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349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0C3EB-56D4-41B6-8C8B-28142DE6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Architecture</a:t>
            </a:r>
            <a:endParaRPr lang="zh-CN" altLang="en-US" cap="non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03140E-F474-415A-B86F-BB08B7A2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1" y="1734158"/>
            <a:ext cx="10058400" cy="450532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63509055-8C47-4554-8FAB-64FB0FC957B0}"/>
              </a:ext>
            </a:extLst>
          </p:cNvPr>
          <p:cNvSpPr/>
          <p:nvPr/>
        </p:nvSpPr>
        <p:spPr>
          <a:xfrm>
            <a:off x="3710865" y="2244435"/>
            <a:ext cx="1562471" cy="34847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ECEC4-5A38-459C-B9AE-1BC9DE35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E5AD07-F872-4ED4-B7F7-99EA408399B7}"/>
              </a:ext>
            </a:extLst>
          </p:cNvPr>
          <p:cNvSpPr txBox="1"/>
          <p:nvPr/>
        </p:nvSpPr>
        <p:spPr>
          <a:xfrm>
            <a:off x="1846555" y="2214694"/>
            <a:ext cx="92594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Preliminary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System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Evaluation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579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618D5-3A4C-4850-A569-0261EC0B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Keystroke Detection</a:t>
            </a:r>
            <a:endParaRPr lang="zh-CN" altLang="en-US" cap="non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A30684-F708-444F-9EC1-7CD0CC88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65" y="2143672"/>
            <a:ext cx="54197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2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DA7E0-A264-4D4F-93F7-0C1601B8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Keystroke Detection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1DBEE7-B45F-4542-A513-DC253C2242EF}"/>
              </a:ext>
            </a:extLst>
          </p:cNvPr>
          <p:cNvSpPr txBox="1"/>
          <p:nvPr/>
        </p:nvSpPr>
        <p:spPr>
          <a:xfrm>
            <a:off x="913774" y="2059620"/>
            <a:ext cx="9942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Approaches:</a:t>
            </a:r>
          </a:p>
          <a:p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Using a low threshold to mark all potential keystrokes.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Extract features from the Z-peaks, the 3-axis displacement, velocity, acceleration,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Train bagged decision trees to detect keystrokes.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7671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23EDA6-1F48-4AA9-A50C-ED7CC977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Keystroke Detection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8024B2-740F-415D-99C2-2364D8D1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98" y="2537718"/>
            <a:ext cx="5314950" cy="28384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E2C0FB-F894-4B97-B18B-F2F17F8B6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44" y="2471043"/>
            <a:ext cx="53054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8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46635-0BBC-4DDE-B2B8-481C1A32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Key-Press Location Estimation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FD0A33-1BE0-42EA-B22F-C46EC8B4CC43}"/>
              </a:ext>
            </a:extLst>
          </p:cNvPr>
          <p:cNvSpPr txBox="1"/>
          <p:nvPr/>
        </p:nvSpPr>
        <p:spPr>
          <a:xfrm>
            <a:off x="621438" y="1837678"/>
            <a:ext cx="49448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Define an absolute coordinate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Estimate and remove gravity.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Estimate the coordinate value and calculate projected acceleration.</a:t>
            </a:r>
          </a:p>
          <a:p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Calibrate by mean removal.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Kalman smoothing.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01EBC2-BEC4-4B62-96E5-E0649767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907" y="1864527"/>
            <a:ext cx="5524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0C3EB-56D4-41B6-8C8B-28142DE6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Architecture</a:t>
            </a:r>
            <a:endParaRPr lang="zh-CN" altLang="en-US" cap="non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03140E-F474-415A-B86F-BB08B7A2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1" y="1734158"/>
            <a:ext cx="10058400" cy="450532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3D0B8513-F0E8-4165-8438-8DB8C0C60E56}"/>
              </a:ext>
            </a:extLst>
          </p:cNvPr>
          <p:cNvSpPr/>
          <p:nvPr/>
        </p:nvSpPr>
        <p:spPr>
          <a:xfrm>
            <a:off x="3480047" y="2277869"/>
            <a:ext cx="1908699" cy="341790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1488925-5BA8-4FB4-97C1-EFC72744CC9E}"/>
              </a:ext>
            </a:extLst>
          </p:cNvPr>
          <p:cNvSpPr/>
          <p:nvPr/>
        </p:nvSpPr>
        <p:spPr>
          <a:xfrm>
            <a:off x="6640497" y="3107184"/>
            <a:ext cx="1225119" cy="24502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2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1C93E-DCDE-4551-A267-B3B93237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Point Cloud Fitting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10B4E8-1E38-4DEC-9ECE-B75E75BF91C4}"/>
              </a:ext>
            </a:extLst>
          </p:cNvPr>
          <p:cNvSpPr txBox="1"/>
          <p:nvPr/>
        </p:nvSpPr>
        <p:spPr>
          <a:xfrm>
            <a:off x="506027" y="2828835"/>
            <a:ext cx="4323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key intuition is that relative motions between keys should be similar between users.  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971202-D673-43BF-8564-A4A2534E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554" y="1860149"/>
            <a:ext cx="2349206" cy="1871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861342-8602-4C26-9EA8-049222E9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551" y="1860149"/>
            <a:ext cx="2457041" cy="18717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D1BB62-EB61-4B7D-8440-56BE7A37C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823" y="4019963"/>
            <a:ext cx="4323426" cy="2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BC7C0-CE88-432C-9085-51427215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Point Cloud Fitting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6D7D9C-8E07-4DF1-879A-17E187BF8A81}"/>
              </a:ext>
            </a:extLst>
          </p:cNvPr>
          <p:cNvSpPr txBox="1"/>
          <p:nvPr/>
        </p:nvSpPr>
        <p:spPr>
          <a:xfrm>
            <a:off x="745099" y="2118024"/>
            <a:ext cx="8239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Finding each convex hull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Calculate the centroids and perform rotate and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6B8F1F-F4F7-4667-B6E7-513A4CB36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714201"/>
            <a:ext cx="120110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ECEC4-5A38-459C-B9AE-1BC9DE35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E5AD07-F872-4ED4-B7F7-99EA408399B7}"/>
              </a:ext>
            </a:extLst>
          </p:cNvPr>
          <p:cNvSpPr txBox="1"/>
          <p:nvPr/>
        </p:nvSpPr>
        <p:spPr>
          <a:xfrm>
            <a:off x="1846555" y="2214694"/>
            <a:ext cx="92594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Preliminary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Evaluation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804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0C3EB-56D4-41B6-8C8B-28142DE6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Architecture</a:t>
            </a:r>
            <a:endParaRPr lang="zh-CN" altLang="en-US" cap="non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03140E-F474-415A-B86F-BB08B7A2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1" y="1734158"/>
            <a:ext cx="10058400" cy="450532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3D0B8513-F0E8-4165-8438-8DB8C0C60E56}"/>
              </a:ext>
            </a:extLst>
          </p:cNvPr>
          <p:cNvSpPr/>
          <p:nvPr/>
        </p:nvSpPr>
        <p:spPr>
          <a:xfrm>
            <a:off x="3480047" y="2277869"/>
            <a:ext cx="1908699" cy="341790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1488925-5BA8-4FB4-97C1-EFC72744CC9E}"/>
              </a:ext>
            </a:extLst>
          </p:cNvPr>
          <p:cNvSpPr/>
          <p:nvPr/>
        </p:nvSpPr>
        <p:spPr>
          <a:xfrm>
            <a:off x="6640497" y="3107184"/>
            <a:ext cx="1225119" cy="24502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90D8C82-F668-44FA-A204-91C9CBEF2AD2}"/>
              </a:ext>
            </a:extLst>
          </p:cNvPr>
          <p:cNvSpPr/>
          <p:nvPr/>
        </p:nvSpPr>
        <p:spPr>
          <a:xfrm>
            <a:off x="8615778" y="2953834"/>
            <a:ext cx="1003177" cy="20659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1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0FF2A8-6D1F-4106-B048-024FFC0A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Bayesian Inference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D0AA7E-CCF4-4DC7-8641-6B68DC3B72AB}"/>
              </a:ext>
            </a:extLst>
          </p:cNvPr>
          <p:cNvSpPr txBox="1"/>
          <p:nvPr/>
        </p:nvSpPr>
        <p:spPr>
          <a:xfrm>
            <a:off x="612559" y="1784412"/>
            <a:ext cx="1101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E52724-72FA-48DD-8475-B124ABA6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65" y="1784412"/>
            <a:ext cx="8872934" cy="48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0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43E29-8FF4-4C56-A9F1-4EE5DC0C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Bayesian Inference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8B4FA5-4743-4ED5-BC53-51FDD6128A7D}"/>
                  </a:ext>
                </a:extLst>
              </p:cNvPr>
              <p:cNvSpPr txBox="1"/>
              <p:nvPr/>
            </p:nvSpPr>
            <p:spPr>
              <a:xfrm>
                <a:off x="842753" y="1883494"/>
                <a:ext cx="3773636" cy="87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8B4FA5-4743-4ED5-BC53-51FDD612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53" y="1883494"/>
                <a:ext cx="3773636" cy="8745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1EF5653-B7DE-4810-89BF-EDBA56CE87EA}"/>
                  </a:ext>
                </a:extLst>
              </p:cNvPr>
              <p:cNvSpPr txBox="1"/>
              <p:nvPr/>
            </p:nvSpPr>
            <p:spPr>
              <a:xfrm>
                <a:off x="913775" y="2875002"/>
                <a:ext cx="636591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the same for all possible words, and we assume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equal among words. 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1EF5653-B7DE-4810-89BF-EDBA56CE8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5" y="2875002"/>
                <a:ext cx="6365914" cy="1107996"/>
              </a:xfrm>
              <a:prstGeom prst="rect">
                <a:avLst/>
              </a:prstGeom>
              <a:blipFill>
                <a:blip r:embed="rId3"/>
                <a:stretch>
                  <a:fillRect l="-1533" t="-4420" r="-1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2EB65D8-6555-45DC-9B8F-9514C5339CC8}"/>
                  </a:ext>
                </a:extLst>
              </p:cNvPr>
              <p:cNvSpPr txBox="1"/>
              <p:nvPr/>
            </p:nvSpPr>
            <p:spPr>
              <a:xfrm>
                <a:off x="203561" y="4023069"/>
                <a:ext cx="4039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2EB65D8-6555-45DC-9B8F-9514C5339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1" y="4023069"/>
                <a:ext cx="403996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2D61EF2-A7CD-4806-AB29-2AC96DC7145B}"/>
              </a:ext>
            </a:extLst>
          </p:cNvPr>
          <p:cNvSpPr txBox="1"/>
          <p:nvPr/>
        </p:nvSpPr>
        <p:spPr>
          <a:xfrm>
            <a:off x="913775" y="4731799"/>
            <a:ext cx="562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When we obtain such an observation O, which word can maximize the probability?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7719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6C29D-0DD6-4E05-88E1-5B6B9B77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Bayesian Inference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91D3D0-E735-4B95-9E0E-10FE6BB82B57}"/>
              </a:ext>
            </a:extLst>
          </p:cNvPr>
          <p:cNvSpPr txBox="1"/>
          <p:nvPr/>
        </p:nvSpPr>
        <p:spPr>
          <a:xfrm>
            <a:off x="781235" y="1983861"/>
            <a:ext cx="1049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800" dirty="0"/>
              <a:t>Using the number of keystrokes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2B138B-28E1-4E81-8A6D-D33624671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67" y="4717849"/>
            <a:ext cx="4124325" cy="4762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F9DE100-4588-497F-BF03-B562AE7E4438}"/>
              </a:ext>
            </a:extLst>
          </p:cNvPr>
          <p:cNvSpPr txBox="1"/>
          <p:nvPr/>
        </p:nvSpPr>
        <p:spPr>
          <a:xfrm>
            <a:off x="1033184" y="2692154"/>
            <a:ext cx="670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When 2 keystrokes are detected</a:t>
            </a:r>
          </a:p>
          <a:p>
            <a:endParaRPr lang="zh-CN" altLang="en-US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15630746-25D7-4750-AA56-8C83B6DD3340}"/>
              </a:ext>
            </a:extLst>
          </p:cNvPr>
          <p:cNvSpPr/>
          <p:nvPr/>
        </p:nvSpPr>
        <p:spPr>
          <a:xfrm rot="5400000">
            <a:off x="1378400" y="3376941"/>
            <a:ext cx="926368" cy="28515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06914F-D0E5-49F0-8078-ACF2B6EBEC61}"/>
              </a:ext>
            </a:extLst>
          </p:cNvPr>
          <p:cNvSpPr txBox="1"/>
          <p:nvPr/>
        </p:nvSpPr>
        <p:spPr>
          <a:xfrm>
            <a:off x="1104737" y="3221378"/>
            <a:ext cx="73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likely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2EDAD8-7639-415D-AB26-9F7EF96BD4B2}"/>
              </a:ext>
            </a:extLst>
          </p:cNvPr>
          <p:cNvSpPr txBox="1"/>
          <p:nvPr/>
        </p:nvSpPr>
        <p:spPr>
          <a:xfrm>
            <a:off x="1296140" y="4110361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oo</a:t>
            </a:r>
            <a:r>
              <a:rPr lang="en-US" altLang="zh-CN" dirty="0">
                <a:solidFill>
                  <a:srgbClr val="FF0000"/>
                </a:solidFill>
              </a:rPr>
              <a:t>d, t</a:t>
            </a:r>
            <a:r>
              <a:rPr lang="en-US" altLang="zh-CN" dirty="0"/>
              <a:t>h</a:t>
            </a: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32899E1C-E4F5-4C90-B8E4-8A9D8ADCC307}"/>
              </a:ext>
            </a:extLst>
          </p:cNvPr>
          <p:cNvSpPr/>
          <p:nvPr/>
        </p:nvSpPr>
        <p:spPr>
          <a:xfrm rot="5400000">
            <a:off x="3528505" y="3376941"/>
            <a:ext cx="926368" cy="2851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21A86B-9F61-43A3-8C6E-2DDD85139597}"/>
              </a:ext>
            </a:extLst>
          </p:cNvPr>
          <p:cNvSpPr txBox="1"/>
          <p:nvPr/>
        </p:nvSpPr>
        <p:spPr>
          <a:xfrm>
            <a:off x="3097054" y="3260960"/>
            <a:ext cx="89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unlikely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AC8E95-265D-4831-AEBE-01F4520452A7}"/>
              </a:ext>
            </a:extLst>
          </p:cNvPr>
          <p:cNvSpPr txBox="1"/>
          <p:nvPr/>
        </p:nvSpPr>
        <p:spPr>
          <a:xfrm>
            <a:off x="3334741" y="4081626"/>
            <a:ext cx="173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</a:t>
            </a: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altLang="zh-CN" dirty="0"/>
              <a:t>n</a:t>
            </a:r>
            <a:r>
              <a:rPr lang="en-US" altLang="zh-CN" dirty="0">
                <a:solidFill>
                  <a:srgbClr val="FF0000"/>
                </a:solidFill>
              </a:rPr>
              <a:t>ce, f</a:t>
            </a:r>
            <a:r>
              <a:rPr lang="en-US" altLang="zh-CN" dirty="0"/>
              <a:t>o</a:t>
            </a:r>
            <a:r>
              <a:rPr lang="en-US" altLang="zh-CN" dirty="0">
                <a:solidFill>
                  <a:srgbClr val="FF0000"/>
                </a:solidFill>
              </a:rPr>
              <a:t>rever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655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924BF9-DAE9-4311-8172-C1B468B4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Bayesian Inference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1956A9-FC40-4A6C-93B5-8F736DB7AA35}"/>
              </a:ext>
            </a:extLst>
          </p:cNvPr>
          <p:cNvSpPr txBox="1"/>
          <p:nvPr/>
        </p:nvSpPr>
        <p:spPr>
          <a:xfrm>
            <a:off x="985421" y="2086252"/>
            <a:ext cx="1036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 Adding watch displacement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4FC40F-C3B4-4A29-977D-6330BC52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44" y="2714561"/>
            <a:ext cx="5439081" cy="292589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B6AB0A-2130-4CC4-9FC7-6D30734D6F7A}"/>
              </a:ext>
            </a:extLst>
          </p:cNvPr>
          <p:cNvSpPr txBox="1"/>
          <p:nvPr/>
        </p:nvSpPr>
        <p:spPr>
          <a:xfrm>
            <a:off x="727969" y="2991775"/>
            <a:ext cx="3941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After the fitting of UPC and CPC, we can </a:t>
            </a:r>
            <a:r>
              <a:rPr lang="en-US" altLang="zh-CN" dirty="0">
                <a:solidFill>
                  <a:srgbClr val="FF0000"/>
                </a:solidFill>
              </a:rPr>
              <a:t>match</a:t>
            </a:r>
            <a:r>
              <a:rPr lang="en-US" altLang="zh-CN" dirty="0"/>
              <a:t> detected keystrokes into a specific character.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EC93E9-F644-4851-8022-791C27B8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39" y="4289431"/>
            <a:ext cx="4905375" cy="1123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D60A1B-57EB-47A9-B8DA-2CBDC348B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39" y="5413381"/>
            <a:ext cx="4295775" cy="61912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F94E6810-662A-4EC9-9026-A2782DB3FCE0}"/>
              </a:ext>
            </a:extLst>
          </p:cNvPr>
          <p:cNvSpPr/>
          <p:nvPr/>
        </p:nvSpPr>
        <p:spPr>
          <a:xfrm>
            <a:off x="2906466" y="4851406"/>
            <a:ext cx="2650447" cy="3947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59BF258-F335-450F-B7EE-E91801C75E80}"/>
              </a:ext>
            </a:extLst>
          </p:cNvPr>
          <p:cNvSpPr/>
          <p:nvPr/>
        </p:nvSpPr>
        <p:spPr>
          <a:xfrm>
            <a:off x="3543832" y="5580578"/>
            <a:ext cx="1330009" cy="3692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6B7B3E-443B-4B13-810B-64AABDD3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Bayesian Inference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90DA74-827C-4E2B-963D-3494319912C0}"/>
              </a:ext>
            </a:extLst>
          </p:cNvPr>
          <p:cNvSpPr txBox="1"/>
          <p:nvPr/>
        </p:nvSpPr>
        <p:spPr>
          <a:xfrm>
            <a:off x="985421" y="2086252"/>
            <a:ext cx="1036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 Adding watch displacement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92C369-DA1B-405B-B86E-24F582AC0983}"/>
              </a:ext>
            </a:extLst>
          </p:cNvPr>
          <p:cNvSpPr txBox="1"/>
          <p:nvPr/>
        </p:nvSpPr>
        <p:spPr>
          <a:xfrm>
            <a:off x="1116252" y="2967335"/>
            <a:ext cx="422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Note that typing a word consists of sequential movements and the current displacement is indeed influenced by the location of the </a:t>
            </a:r>
            <a:r>
              <a:rPr lang="en-US" altLang="zh-CN" dirty="0">
                <a:solidFill>
                  <a:srgbClr val="FF0000"/>
                </a:solidFill>
              </a:rPr>
              <a:t>previous characters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D151C3-9744-49B3-9576-0E731A4D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75" y="4542685"/>
            <a:ext cx="4953000" cy="66675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06F33F08-59AE-429B-8F85-8ACE57CA9F42}"/>
              </a:ext>
            </a:extLst>
          </p:cNvPr>
          <p:cNvSpPr/>
          <p:nvPr/>
        </p:nvSpPr>
        <p:spPr>
          <a:xfrm>
            <a:off x="5343618" y="4685190"/>
            <a:ext cx="772357" cy="3817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087CBE-CD24-4556-8D26-765854A2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06" y="2086252"/>
            <a:ext cx="57245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68203-DAB0-44B9-BCC5-CAD96EDC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Bayesian Inference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417294-E6BE-47A1-AA91-3819E6B8BD41}"/>
              </a:ext>
            </a:extLst>
          </p:cNvPr>
          <p:cNvSpPr txBox="1"/>
          <p:nvPr/>
        </p:nvSpPr>
        <p:spPr>
          <a:xfrm>
            <a:off x="985421" y="2086252"/>
            <a:ext cx="1036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3. Considering keystroke interval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E98D84-06AF-4A7F-9CB1-0F85D2368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559" y="2214694"/>
            <a:ext cx="5534025" cy="32575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715844-E9B8-4589-920F-C7DAB2BC0824}"/>
              </a:ext>
            </a:extLst>
          </p:cNvPr>
          <p:cNvSpPr txBox="1"/>
          <p:nvPr/>
        </p:nvSpPr>
        <p:spPr>
          <a:xfrm>
            <a:off x="1047567" y="2727720"/>
            <a:ext cx="4864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This paper obtains the </a:t>
            </a:r>
            <a:r>
              <a:rPr lang="en-US" altLang="zh-CN" sz="2000" dirty="0">
                <a:solidFill>
                  <a:srgbClr val="FF0000"/>
                </a:solidFill>
              </a:rPr>
              <a:t>time interval distribution</a:t>
            </a:r>
            <a:r>
              <a:rPr lang="en-US" altLang="zh-CN" sz="2000" dirty="0"/>
              <a:t> of every possible character-sequence that is preceded and followed by two left-hand characters, and use this distribution in the Bayesian model.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542BEC-CBAA-4D8B-AFEA-14051736D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54" y="4512980"/>
            <a:ext cx="5095875" cy="159067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6BAA85DE-CA39-4355-B9DE-2CC2749E7D49}"/>
              </a:ext>
            </a:extLst>
          </p:cNvPr>
          <p:cNvSpPr/>
          <p:nvPr/>
        </p:nvSpPr>
        <p:spPr>
          <a:xfrm>
            <a:off x="4518734" y="5388746"/>
            <a:ext cx="1269507" cy="32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AB9609A-A42C-4B9C-AD47-D4220E8A46D6}"/>
              </a:ext>
            </a:extLst>
          </p:cNvPr>
          <p:cNvSpPr/>
          <p:nvPr/>
        </p:nvSpPr>
        <p:spPr>
          <a:xfrm>
            <a:off x="730301" y="5788241"/>
            <a:ext cx="2524844" cy="4512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7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47B64-BF3E-458B-BE30-F45433CD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Bayesian Inference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4AB12E-A302-4FE1-9B50-D290F749B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16" y="1728325"/>
            <a:ext cx="88963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41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ECEC4-5A38-459C-B9AE-1BC9DE35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E5AD07-F872-4ED4-B7F7-99EA408399B7}"/>
              </a:ext>
            </a:extLst>
          </p:cNvPr>
          <p:cNvSpPr txBox="1"/>
          <p:nvPr/>
        </p:nvSpPr>
        <p:spPr>
          <a:xfrm>
            <a:off x="1846555" y="2214694"/>
            <a:ext cx="92594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Preliminary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Evaluation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3331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AC616-9DDE-4926-87D2-3C3D8DB1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Experiment Setup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62113E-B221-4D51-ACC2-E270A40B221C}"/>
              </a:ext>
            </a:extLst>
          </p:cNvPr>
          <p:cNvSpPr txBox="1"/>
          <p:nvPr/>
        </p:nvSpPr>
        <p:spPr>
          <a:xfrm>
            <a:off x="913775" y="2112885"/>
            <a:ext cx="8256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Device: Galaxy Gear Live smart watch.</a:t>
            </a:r>
          </a:p>
          <a:p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8 Participants:</a:t>
            </a:r>
          </a:p>
          <a:p>
            <a:r>
              <a:rPr lang="en-US" altLang="zh-CN" sz="2000" dirty="0"/>
              <a:t>	300 words for each participant.</a:t>
            </a:r>
          </a:p>
          <a:p>
            <a:r>
              <a:rPr lang="en-US" altLang="zh-CN" sz="2000" dirty="0"/>
              <a:t>	Words are selected from 5000 most frequently used words.</a:t>
            </a:r>
          </a:p>
          <a:p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2 labeled point clouds (training data)</a:t>
            </a:r>
          </a:p>
          <a:p>
            <a:pPr lvl="1"/>
            <a:r>
              <a:rPr lang="en-US" altLang="zh-CN" sz="2000" dirty="0"/>
              <a:t>2 persons collect offline data with top-500 longest words.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9297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D632E7-7567-47F6-AEF9-9FE7F9C5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Can smartwatch know what you are typing?</a:t>
            </a:r>
            <a:endParaRPr lang="zh-CN" altLang="en-US" cap="none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CF62F6-D7AC-48F9-8ADB-8A347ACCBE67}"/>
              </a:ext>
            </a:extLst>
          </p:cNvPr>
          <p:cNvSpPr txBox="1"/>
          <p:nvPr/>
        </p:nvSpPr>
        <p:spPr>
          <a:xfrm>
            <a:off x="470516" y="1802167"/>
            <a:ext cx="509578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Prevent user’s input data from being </a:t>
            </a:r>
            <a:r>
              <a:rPr lang="en-US" altLang="zh-CN" sz="2400" dirty="0">
                <a:solidFill>
                  <a:srgbClr val="FF0000"/>
                </a:solidFill>
              </a:rPr>
              <a:t>stolen or eavesdropped</a:t>
            </a:r>
            <a:r>
              <a:rPr lang="en-US" altLang="zh-CN" sz="2400" dirty="0"/>
              <a:t> is a research hotspot in the area of </a:t>
            </a:r>
            <a:r>
              <a:rPr lang="en-US" altLang="zh-CN" sz="2400" dirty="0">
                <a:solidFill>
                  <a:srgbClr val="FF0000"/>
                </a:solidFill>
              </a:rPr>
              <a:t>security and privacy</a:t>
            </a:r>
            <a:r>
              <a:rPr lang="en-US" altLang="zh-CN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With the popularity of IoT, </a:t>
            </a:r>
            <a:r>
              <a:rPr lang="en-US" altLang="zh-CN" sz="2400" dirty="0">
                <a:solidFill>
                  <a:srgbClr val="FF0000"/>
                </a:solidFill>
              </a:rPr>
              <a:t>smartwatches</a:t>
            </a:r>
            <a:r>
              <a:rPr lang="en-US" altLang="zh-CN" sz="2400" dirty="0"/>
              <a:t> show a growing acceptance among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Motion sensors </a:t>
            </a:r>
            <a:r>
              <a:rPr lang="en-US" altLang="zh-CN" sz="2400" dirty="0"/>
              <a:t>are integrated into smartwatches, which could record the motion state of hands.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053F98-CBA1-4BF7-93F7-047B2AE0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09" y="2214694"/>
            <a:ext cx="61817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B656B-59A4-4E55-A40D-CAFA0558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Performance</a:t>
            </a:r>
            <a:endParaRPr lang="zh-CN" altLang="en-US" cap="non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C14C23-F431-4074-9281-869007EF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53" y="3429000"/>
            <a:ext cx="4356279" cy="23179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6F29598-91BC-4F06-B590-B19C6BE417D5}"/>
              </a:ext>
            </a:extLst>
          </p:cNvPr>
          <p:cNvSpPr txBox="1"/>
          <p:nvPr/>
        </p:nvSpPr>
        <p:spPr>
          <a:xfrm>
            <a:off x="816746" y="2423035"/>
            <a:ext cx="505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How well can Melo guess each words?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9F402D-3E96-4698-9DB8-6F9F8DEC1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224" y="3429000"/>
            <a:ext cx="4211070" cy="23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6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D4A9-A81E-42E9-ABA2-C7ADDA0B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Performance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22D288-B696-441B-ABA2-752C7F45704D}"/>
              </a:ext>
            </a:extLst>
          </p:cNvPr>
          <p:cNvSpPr txBox="1"/>
          <p:nvPr/>
        </p:nvSpPr>
        <p:spPr>
          <a:xfrm>
            <a:off x="913775" y="2050742"/>
            <a:ext cx="751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How are the three observation improve system performance?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0249F8-5C48-4A9F-9ACA-B62E4B24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704" y="2791657"/>
            <a:ext cx="6017585" cy="29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D2FCF-41B4-4157-9702-21668919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Performance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7F7A5A-31E0-4676-8953-1C34875E26F2}"/>
              </a:ext>
            </a:extLst>
          </p:cNvPr>
          <p:cNvSpPr txBox="1"/>
          <p:nvPr/>
        </p:nvSpPr>
        <p:spPr>
          <a:xfrm>
            <a:off x="1038688" y="2139518"/>
            <a:ext cx="42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Impacts of different factors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F3FAF5-44CF-4E5E-9E39-B990A6ABAF3B}"/>
              </a:ext>
            </a:extLst>
          </p:cNvPr>
          <p:cNvSpPr txBox="1"/>
          <p:nvPr/>
        </p:nvSpPr>
        <p:spPr>
          <a:xfrm>
            <a:off x="913774" y="2956264"/>
            <a:ext cx="4066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Word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Number of left hand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Sampling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Keyboard variant</a:t>
            </a: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B3C43C-2EF9-41CD-A6E5-C527047D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51" y="891845"/>
            <a:ext cx="2437678" cy="13800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73CE3B0-E232-4139-AAB8-2D4F1C40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51" y="2271906"/>
            <a:ext cx="2437678" cy="14720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099668-F32D-46F7-94A3-D49A4629A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551" y="3743955"/>
            <a:ext cx="2437677" cy="11974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61BA80-521F-4335-B78B-6477D64A2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551" y="4959869"/>
            <a:ext cx="2437677" cy="14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1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DE58E-BF0F-47FD-993B-871A2D78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Limitations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3452BE-CBB2-4E0F-BD1A-5DF5EF13291E}"/>
              </a:ext>
            </a:extLst>
          </p:cNvPr>
          <p:cNvSpPr txBox="1"/>
          <p:nvPr/>
        </p:nvSpPr>
        <p:spPr>
          <a:xfrm>
            <a:off x="1074198" y="1953087"/>
            <a:ext cx="89398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Single word only</a:t>
            </a:r>
          </a:p>
          <a:p>
            <a:r>
              <a:rPr lang="en-US" altLang="zh-CN" sz="2800" dirty="0"/>
              <a:t>	unable to detect space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English words only</a:t>
            </a:r>
          </a:p>
          <a:p>
            <a:r>
              <a:rPr lang="en-US" altLang="zh-CN" sz="2800" dirty="0"/>
              <a:t> 	digital and non-English words are not applicable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Required standard typing method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3343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F381D-2BE6-4C4F-8BBF-D2FF3924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Conclusion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062E27-5A1E-4F4D-A835-A54B7E921EB3}"/>
              </a:ext>
            </a:extLst>
          </p:cNvPr>
          <p:cNvSpPr txBox="1"/>
          <p:nvPr/>
        </p:nvSpPr>
        <p:spPr>
          <a:xfrm>
            <a:off x="1083076" y="2059619"/>
            <a:ext cx="7235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Mole: Motion leaks through smartwatch sensor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Identify leaks when using watch motion sensors to infer input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Type a word W with length&gt;6, it can shortlist 10 words (rank 10) on average that includes W.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270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8564E-1E28-4B71-BAF4-E5D5FD56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Can smartwatch know what you are typing?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236FEE-AAD8-4792-A0AC-199175F978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4680785" cy="3424107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zh-CN" sz="2400" cap="none" dirty="0"/>
              <a:t>When a user is </a:t>
            </a:r>
            <a:r>
              <a:rPr lang="en-US" altLang="zh-CN" sz="2400" cap="none" dirty="0">
                <a:solidFill>
                  <a:srgbClr val="FF0000"/>
                </a:solidFill>
              </a:rPr>
              <a:t>typing</a:t>
            </a:r>
            <a:r>
              <a:rPr lang="en-US" altLang="zh-CN" sz="2400" cap="none" dirty="0"/>
              <a:t> with a smartwatch, the </a:t>
            </a:r>
            <a:r>
              <a:rPr lang="en-US" altLang="zh-CN" sz="2400" cap="none" dirty="0">
                <a:solidFill>
                  <a:srgbClr val="FF0000"/>
                </a:solidFill>
              </a:rPr>
              <a:t>hand moves </a:t>
            </a:r>
            <a:r>
              <a:rPr lang="en-US" altLang="zh-CN" sz="2400" cap="none" dirty="0"/>
              <a:t>according to each letter.</a:t>
            </a:r>
          </a:p>
          <a:p>
            <a:pPr marL="285750" indent="-285750"/>
            <a:r>
              <a:rPr lang="en-US" altLang="zh-CN" sz="2400" cap="none" dirty="0"/>
              <a:t>Is it possible to </a:t>
            </a:r>
            <a:r>
              <a:rPr lang="en-US" altLang="zh-CN" sz="2400" cap="none" dirty="0">
                <a:solidFill>
                  <a:srgbClr val="FF0000"/>
                </a:solidFill>
              </a:rPr>
              <a:t>infer input words </a:t>
            </a:r>
            <a:r>
              <a:rPr lang="en-US" altLang="zh-CN" sz="2400" cap="none" dirty="0"/>
              <a:t>through smartwatch </a:t>
            </a:r>
            <a:r>
              <a:rPr lang="en-US" altLang="zh-CN" sz="2400" cap="none" dirty="0">
                <a:solidFill>
                  <a:srgbClr val="FF0000"/>
                </a:solidFill>
              </a:rPr>
              <a:t>motion sensors</a:t>
            </a:r>
            <a:r>
              <a:rPr lang="en-US" altLang="zh-CN" sz="2400" cap="none" dirty="0"/>
              <a:t>?</a:t>
            </a:r>
          </a:p>
          <a:p>
            <a:pPr marL="285750" indent="-285750"/>
            <a:r>
              <a:rPr lang="en-US" altLang="zh-CN" sz="2400" cap="none" dirty="0"/>
              <a:t>If so, </a:t>
            </a:r>
            <a:r>
              <a:rPr lang="en-US" altLang="zh-CN" sz="2400" cap="none" dirty="0">
                <a:solidFill>
                  <a:srgbClr val="FF0000"/>
                </a:solidFill>
              </a:rPr>
              <a:t>how much</a:t>
            </a:r>
            <a:r>
              <a:rPr lang="en-US" altLang="zh-CN" sz="2400" cap="none" dirty="0"/>
              <a:t>?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7F53281-5DC0-4EC5-8DA3-A4A76E94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559" y="2437985"/>
            <a:ext cx="5761311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1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ECEC4-5A38-459C-B9AE-1BC9DE35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E5AD07-F872-4ED4-B7F7-99EA408399B7}"/>
              </a:ext>
            </a:extLst>
          </p:cNvPr>
          <p:cNvSpPr txBox="1"/>
          <p:nvPr/>
        </p:nvSpPr>
        <p:spPr>
          <a:xfrm>
            <a:off x="1846555" y="2214694"/>
            <a:ext cx="92594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Preliminary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System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Evaluation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101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E7659D-778A-423B-A51A-DCE61405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A correlation between watch movement and keystrokes.  </a:t>
            </a:r>
            <a:endParaRPr lang="zh-CN" altLang="en-US" cap="none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9AD5B5E-B2EF-4492-96A8-0D1D8EAB94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59881" y="1685234"/>
            <a:ext cx="3395873" cy="2139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C7F233-E43F-4079-AFE2-493ADC2FB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880" y="4355264"/>
            <a:ext cx="5360797" cy="19002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D16990-51ED-4017-8278-A8CCAE5BC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754" y="1580570"/>
            <a:ext cx="1964924" cy="224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2BA4E-08B1-415B-9A3E-4F4A8382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Detection of each individual keystrokes.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30E534-EED4-47C2-9F18-9EC3C64A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80" y="1821540"/>
            <a:ext cx="54864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3B7FEE-DC16-4EFB-BE05-C00411BF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</a:t>
            </a:r>
            <a:r>
              <a:rPr lang="en-US" altLang="zh-CN" cap="none" dirty="0"/>
              <a:t>displacements of individual and continuous typing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B902910-147D-4CE3-85C8-FE42224487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3850" y="2214694"/>
            <a:ext cx="5629275" cy="32480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5B74F5-7650-4F9B-A0C8-1421B400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14694"/>
            <a:ext cx="5772150" cy="32194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B1AC85A-825B-4D6B-83AA-5143D72CC75B}"/>
              </a:ext>
            </a:extLst>
          </p:cNvPr>
          <p:cNvSpPr txBox="1"/>
          <p:nvPr/>
        </p:nvSpPr>
        <p:spPr>
          <a:xfrm>
            <a:off x="2485748" y="5471597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Individual 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87DCDD-43F7-4AD9-AB13-AE03CC54C557}"/>
              </a:ext>
            </a:extLst>
          </p:cNvPr>
          <p:cNvSpPr txBox="1"/>
          <p:nvPr/>
        </p:nvSpPr>
        <p:spPr>
          <a:xfrm>
            <a:off x="8248836" y="5434144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Continuous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084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D1F15-07B0-4CF4-AA73-A0925C5F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Challenges</a:t>
            </a:r>
            <a:endParaRPr lang="zh-CN" altLang="en-US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5883EF1-6915-4910-8E3D-5859D3D03506}"/>
              </a:ext>
            </a:extLst>
          </p:cNvPr>
          <p:cNvSpPr txBox="1"/>
          <p:nvPr/>
        </p:nvSpPr>
        <p:spPr>
          <a:xfrm>
            <a:off x="913775" y="2308194"/>
            <a:ext cx="10192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Correctly detect a typing motion from the noisy data obtained by motion sensors.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The watch location cannot represent each keystroke.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Information form the right hand is missing.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6124897"/>
      </p:ext>
    </p:extLst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492</TotalTime>
  <Words>604</Words>
  <Application>Microsoft Office PowerPoint</Application>
  <PresentationFormat>宽屏</PresentationFormat>
  <Paragraphs>148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Tw Cen MT</vt:lpstr>
      <vt:lpstr>水滴</vt:lpstr>
      <vt:lpstr>Mole: Motion Leaks through Smartwatch Sensors</vt:lpstr>
      <vt:lpstr>outline</vt:lpstr>
      <vt:lpstr>Can smartwatch know what you are typing?</vt:lpstr>
      <vt:lpstr>Can smartwatch know what you are typing?</vt:lpstr>
      <vt:lpstr>outline</vt:lpstr>
      <vt:lpstr>A correlation between watch movement and keystrokes.  </vt:lpstr>
      <vt:lpstr>Detection of each individual keystrokes. </vt:lpstr>
      <vt:lpstr>2d displacements of individual and continuous typing</vt:lpstr>
      <vt:lpstr>Challenges</vt:lpstr>
      <vt:lpstr>outline</vt:lpstr>
      <vt:lpstr>Architecture</vt:lpstr>
      <vt:lpstr>outline</vt:lpstr>
      <vt:lpstr>Keystroke Detection</vt:lpstr>
      <vt:lpstr>Keystroke Detection</vt:lpstr>
      <vt:lpstr>Keystroke Detection</vt:lpstr>
      <vt:lpstr>Key-Press Location Estimation</vt:lpstr>
      <vt:lpstr>Architecture</vt:lpstr>
      <vt:lpstr>Point Cloud Fitting</vt:lpstr>
      <vt:lpstr>Point Cloud Fitting</vt:lpstr>
      <vt:lpstr>Architecture</vt:lpstr>
      <vt:lpstr>Bayesian Inference</vt:lpstr>
      <vt:lpstr>Bayesian Inference</vt:lpstr>
      <vt:lpstr>Bayesian Inference</vt:lpstr>
      <vt:lpstr>Bayesian Inference</vt:lpstr>
      <vt:lpstr>Bayesian Inference</vt:lpstr>
      <vt:lpstr>Bayesian Inference</vt:lpstr>
      <vt:lpstr>Bayesian Inference</vt:lpstr>
      <vt:lpstr>outline</vt:lpstr>
      <vt:lpstr>Experiment Setup</vt:lpstr>
      <vt:lpstr>Performance</vt:lpstr>
      <vt:lpstr>Performance</vt:lpstr>
      <vt:lpstr>Performance</vt:lpstr>
      <vt:lpstr>Limitations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Mole: Motion Leaks through Smartwatch Sensors</dc:title>
  <dc:creator>浩 孔</dc:creator>
  <cp:lastModifiedBy>浩 孔</cp:lastModifiedBy>
  <cp:revision>30</cp:revision>
  <dcterms:created xsi:type="dcterms:W3CDTF">2019-03-02T06:38:41Z</dcterms:created>
  <dcterms:modified xsi:type="dcterms:W3CDTF">2019-06-04T01:44:52Z</dcterms:modified>
</cp:coreProperties>
</file>